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74" r:id="rId3"/>
    <p:sldId id="275" r:id="rId4"/>
    <p:sldId id="287" r:id="rId5"/>
    <p:sldId id="276" r:id="rId6"/>
    <p:sldId id="277" r:id="rId7"/>
    <p:sldId id="278" r:id="rId8"/>
    <p:sldId id="279" r:id="rId9"/>
    <p:sldId id="288" r:id="rId10"/>
    <p:sldId id="280" r:id="rId11"/>
    <p:sldId id="281" r:id="rId12"/>
    <p:sldId id="282" r:id="rId13"/>
    <p:sldId id="283" r:id="rId14"/>
    <p:sldId id="284" r:id="rId15"/>
    <p:sldId id="286" r:id="rId16"/>
    <p:sldId id="289" r:id="rId17"/>
    <p:sldId id="257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E1D952-1FE7-4062-A0AA-5D60588F1693}" type="datetimeFigureOut">
              <a:rPr lang="cy-GB"/>
              <a:pPr>
                <a:defRPr/>
              </a:pPr>
              <a:t>12/07/2011</a:t>
            </a:fld>
            <a:endParaRPr lang="cy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y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y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BF956C-8198-4F68-823C-73222CD8EAB3}" type="slidenum">
              <a:rPr lang="cy-GB"/>
              <a:pPr>
                <a:defRPr/>
              </a:pPr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63F403-155C-49FD-B78E-2872EA6AD940}" type="slidenum">
              <a:rPr lang="cy-GB" smtClean="0"/>
              <a:pPr/>
              <a:t>1</a:t>
            </a:fld>
            <a:endParaRPr lang="cy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10</a:t>
            </a:fld>
            <a:endParaRPr lang="cy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11</a:t>
            </a:fld>
            <a:endParaRPr lang="cy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12</a:t>
            </a:fld>
            <a:endParaRPr lang="cy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13</a:t>
            </a:fld>
            <a:endParaRPr lang="cy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14</a:t>
            </a:fld>
            <a:endParaRPr lang="cy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15</a:t>
            </a:fld>
            <a:endParaRPr lang="cy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16</a:t>
            </a:fld>
            <a:endParaRPr lang="cy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3AD483-9EC0-42A9-A15D-228E1C4F6C62}" type="slidenum">
              <a:rPr lang="cy-GB" smtClean="0"/>
              <a:pPr/>
              <a:t>17</a:t>
            </a:fld>
            <a:endParaRPr lang="cy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DE86DB-17E2-4CBC-A65D-BEBB533EC85F}" type="slidenum">
              <a:rPr lang="cy-GB" smtClean="0"/>
              <a:pPr/>
              <a:t>2</a:t>
            </a:fld>
            <a:endParaRPr lang="cy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3</a:t>
            </a:fld>
            <a:endParaRPr lang="cy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4</a:t>
            </a:fld>
            <a:endParaRPr lang="cy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5</a:t>
            </a:fld>
            <a:endParaRPr lang="cy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6</a:t>
            </a:fld>
            <a:endParaRPr lang="cy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7</a:t>
            </a:fld>
            <a:endParaRPr lang="cy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8</a:t>
            </a:fld>
            <a:endParaRPr lang="cy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F956C-8198-4F68-823C-73222CD8EAB3}" type="slidenum">
              <a:rPr lang="cy-GB" smtClean="0"/>
              <a:pPr>
                <a:defRPr/>
              </a:pPr>
              <a:t>9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F262-5BF3-4A54-9EDA-1347F540E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B0C7A-32C6-4D7B-B4C4-B933495620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910B7-97C4-475F-9A9E-FC6E15FBFA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D282-3A53-4499-B0FA-4836927EB6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C630A-CB80-4D29-A6C4-1593109562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1CD1-01CB-401F-8C9F-23041745F9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4A6E0-5566-4323-8320-3A4EF3FC17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81BEA-9CA6-4FA3-A373-79362ABB8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C25F-A923-4DFC-9C67-11A48D5AE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61599-8A31-4A21-9FD3-B0F29C1213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0EEFD-27EF-4DDE-A255-F7349D71FF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C69B18C-EAD3-49DF-83DB-05EACF9D40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smtClean="0"/>
              <a:t>Welsh-medium linguistics: Approaches and challenges 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3500438"/>
            <a:ext cx="8062912" cy="1752600"/>
          </a:xfrm>
        </p:spPr>
        <p:txBody>
          <a:bodyPr/>
          <a:lstStyle/>
          <a:p>
            <a:pPr eaLnBrk="1" hangingPunct="1"/>
            <a:r>
              <a:rPr lang="en-GB" smtClean="0"/>
              <a:t>Peredur Davies, Bangor University</a:t>
            </a:r>
            <a:endParaRPr lang="en-GB" sz="2000" smtClean="0"/>
          </a:p>
          <a:p>
            <a:r>
              <a:rPr lang="en-GB" sz="2000" smtClean="0"/>
              <a:t>‘How to teach linguistics of Modern Foreign Languages’ workshop</a:t>
            </a:r>
          </a:p>
          <a:p>
            <a:r>
              <a:rPr lang="en-GB" sz="2000" smtClean="0"/>
              <a:t>Aston University, Birmingham</a:t>
            </a:r>
          </a:p>
          <a:p>
            <a:r>
              <a:rPr lang="en-GB" sz="2000" smtClean="0"/>
              <a:t>June 3</a:t>
            </a:r>
            <a:r>
              <a:rPr lang="en-GB" sz="2000" baseline="30000" smtClean="0"/>
              <a:t>rd</a:t>
            </a:r>
            <a:r>
              <a:rPr lang="en-GB" sz="2000" smtClean="0"/>
              <a:t> 2011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Module example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30725"/>
          </a:xfrm>
        </p:spPr>
        <p:txBody>
          <a:bodyPr/>
          <a:lstStyle/>
          <a:p>
            <a:r>
              <a:rPr lang="en-GB" i="1" u="sng" smtClean="0"/>
              <a:t>Ieithyddiaeth Gymraeg</a:t>
            </a:r>
            <a:r>
              <a:rPr lang="en-GB" i="1" smtClean="0"/>
              <a:t> </a:t>
            </a:r>
            <a:r>
              <a:rPr lang="en-GB" smtClean="0"/>
              <a:t>[Welsh linguistics]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Phonology &amp; orthography of Welsh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Mutation in Welsh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Morphology of Welsh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Nonstandard Welsh syntax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Welsh and typological universals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Lexicon of Welsh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Linguistic corpus planning in Welsh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Language maintenance and language contact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Language change, loss and death</a:t>
            </a:r>
          </a:p>
        </p:txBody>
      </p:sp>
      <p:sp>
        <p:nvSpPr>
          <p:cNvPr id="8" name="Frame 7"/>
          <p:cNvSpPr/>
          <p:nvPr/>
        </p:nvSpPr>
        <p:spPr>
          <a:xfrm>
            <a:off x="1187624" y="2132856"/>
            <a:ext cx="6120680" cy="3600400"/>
          </a:xfrm>
          <a:prstGeom prst="frame">
            <a:avLst>
              <a:gd name="adj1" fmla="val 2364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6084168" y="2636912"/>
            <a:ext cx="2736304" cy="1368152"/>
          </a:xfrm>
          <a:prstGeom prst="leftArrowCallou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smtClean="0">
                <a:solidFill>
                  <a:schemeClr val="accent4"/>
                </a:solidFill>
              </a:rPr>
              <a:t>Grammar</a:t>
            </a:r>
            <a:endParaRPr lang="en-GB" sz="2800">
              <a:solidFill>
                <a:schemeClr val="accent4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1043608" y="5661248"/>
            <a:ext cx="7776864" cy="1008112"/>
          </a:xfrm>
          <a:prstGeom prst="frame">
            <a:avLst>
              <a:gd name="adj1" fmla="val 3903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1043608" y="5085184"/>
            <a:ext cx="7560840" cy="1584176"/>
          </a:xfrm>
          <a:prstGeom prst="frame">
            <a:avLst>
              <a:gd name="adj1" fmla="val 3903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Left Arrow Callout 5"/>
          <p:cNvSpPr/>
          <p:nvPr/>
        </p:nvSpPr>
        <p:spPr>
          <a:xfrm rot="16200000">
            <a:off x="413792" y="2474640"/>
            <a:ext cx="2627784" cy="2664296"/>
          </a:xfrm>
          <a:prstGeom prst="leftArrowCallou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2800" smtClean="0">
                <a:solidFill>
                  <a:schemeClr val="accent4"/>
                </a:solidFill>
              </a:rPr>
              <a:t>Making use of language resources</a:t>
            </a:r>
            <a:endParaRPr lang="en-GB" sz="2800">
              <a:solidFill>
                <a:schemeClr val="accent4"/>
              </a:solidFill>
            </a:endParaRPr>
          </a:p>
        </p:txBody>
      </p:sp>
      <p:sp>
        <p:nvSpPr>
          <p:cNvPr id="7" name="Left Arrow Callout 6"/>
          <p:cNvSpPr/>
          <p:nvPr/>
        </p:nvSpPr>
        <p:spPr>
          <a:xfrm rot="16200000">
            <a:off x="3546140" y="3230724"/>
            <a:ext cx="2555776" cy="2520280"/>
          </a:xfrm>
          <a:prstGeom prst="leftArrowCallou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2800" smtClean="0">
                <a:solidFill>
                  <a:schemeClr val="accent4"/>
                </a:solidFill>
              </a:rPr>
              <a:t>Minority language / Bilingualism issues</a:t>
            </a:r>
            <a:endParaRPr lang="en-GB" sz="280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4" grpId="0" animBg="1"/>
      <p:bldP spid="9" grpId="0" animBg="1"/>
      <p:bldP spid="10" grpId="0" animBg="1"/>
      <p:bldP spid="10" grpId="1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this module allows students to do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435280" cy="482453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mtClean="0"/>
              <a:t>Build on existing linguistic knowledge and use previously learnt skills (in 1</a:t>
            </a:r>
            <a:r>
              <a:rPr lang="en-GB" baseline="30000" smtClean="0"/>
              <a:t>st</a:t>
            </a:r>
            <a:r>
              <a:rPr lang="en-GB" smtClean="0"/>
              <a:t> year etc.)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Describe Welsh with reference to linguistc theory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Give students familiarity with Welsh linguistic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Consider Welsh in its (inter)national context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Compare Welsh with other languages and linguistic communities</a:t>
            </a:r>
          </a:p>
          <a:p>
            <a:pPr marL="514350" indent="-514350">
              <a:buFont typeface="+mj-lt"/>
              <a:buAutoNum type="arabicPeriod"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Resources </a:t>
            </a:r>
            <a:r>
              <a:rPr lang="en-GB" smtClean="0">
                <a:sym typeface="Wingdings" pitchFamily="2" charset="2"/>
              </a:rPr>
              <a:t> In-class exercises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50405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mtClean="0"/>
              <a:t>Corpora, e.g. </a:t>
            </a:r>
            <a:r>
              <a:rPr lang="en-GB" i="1" smtClean="0"/>
              <a:t>Siarad Bangor</a:t>
            </a:r>
          </a:p>
          <a:p>
            <a:pPr lvl="1"/>
            <a:r>
              <a:rPr lang="en-GB" smtClean="0"/>
              <a:t>Analyse nonstandard speech</a:t>
            </a:r>
          </a:p>
          <a:p>
            <a:pPr lvl="1"/>
            <a:r>
              <a:rPr lang="en-GB" smtClean="0"/>
              <a:t>Analyse code-switching / borrowings / contact effects</a:t>
            </a:r>
          </a:p>
          <a:p>
            <a:pPr lvl="1"/>
            <a:r>
              <a:rPr lang="en-GB" smtClean="0"/>
              <a:t>Discourse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/>
              <a:t>Dialectal studies, e.g. Linguistic Geography of Wales (Thomas 1976), Welsh Dialect Survey (Thomas 2000)</a:t>
            </a:r>
          </a:p>
          <a:p>
            <a:pPr lvl="1"/>
            <a:r>
              <a:rPr lang="en-GB" smtClean="0"/>
              <a:t>Analyse dialectal variation</a:t>
            </a:r>
          </a:p>
          <a:p>
            <a:pPr lvl="1"/>
            <a:r>
              <a:rPr lang="en-GB" smtClean="0"/>
              <a:t>Analyse diachronic change (vocabulary, etc.)</a:t>
            </a:r>
          </a:p>
          <a:p>
            <a:pPr marL="514350" indent="-514350">
              <a:buFont typeface="+mj-lt"/>
              <a:buAutoNum type="arabicPeriod"/>
            </a:pPr>
            <a:r>
              <a:rPr lang="en-GB" smtClean="0">
                <a:sym typeface="Wingdings" pitchFamily="2" charset="2"/>
              </a:rPr>
              <a:t>Use of EM resources (publications etc.):</a:t>
            </a:r>
          </a:p>
          <a:p>
            <a:pPr lvl="1"/>
            <a:r>
              <a:rPr lang="en-GB" smtClean="0"/>
              <a:t>Translanguaging activities </a:t>
            </a:r>
            <a:r>
              <a:rPr lang="en-GB" smtClean="0">
                <a:sym typeface="Wingdings" pitchFamily="2" charset="2"/>
              </a:rPr>
              <a:t> capitalise o</a:t>
            </a:r>
            <a:r>
              <a:rPr lang="en-GB" smtClean="0"/>
              <a:t>n students being bilingual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Challenges in WM linguistic teaching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smtClean="0"/>
              <a:t>Teaching and learning resources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/>
              <a:t>Shortage of WM textbooks, studies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/>
              <a:t>Old-fashionedness of existing provision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smtClean="0"/>
              <a:t>Numbers of students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/>
              <a:t>Sometimes as few as 1 in a class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/>
              <a:t>Students prefer to ‘blend in’ in larger EM classes?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smtClean="0"/>
              <a:t>Language ability: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/>
              <a:t>Domain-specific vocabulary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/>
              <a:t>Pessimistic self-perceived competence common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/>
              <a:t>L1 vs. L2 speakers; passive bilinguals</a:t>
            </a:r>
          </a:p>
          <a:p>
            <a:pPr marL="914400" lvl="1" indent="-514350">
              <a:buFont typeface="+mj-lt"/>
              <a:buAutoNum type="arabicPeriod"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Solutions?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smtClean="0"/>
              <a:t>Teaching and learning resources </a:t>
            </a:r>
            <a:r>
              <a:rPr lang="en-GB" b="1" smtClean="0">
                <a:sym typeface="Wingdings" pitchFamily="2" charset="2"/>
              </a:rPr>
              <a:t> </a:t>
            </a:r>
            <a:endParaRPr lang="en-GB" b="1" smtClean="0"/>
          </a:p>
          <a:p>
            <a:pPr marL="914400" lvl="1" indent="-514350">
              <a:buFont typeface="+mj-lt"/>
              <a:buAutoNum type="arabicPeriod"/>
            </a:pPr>
            <a:r>
              <a:rPr lang="en-GB" smtClean="0">
                <a:sym typeface="Wingdings" pitchFamily="2" charset="2"/>
              </a:rPr>
              <a:t>Use corpora / data sets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>
                <a:sym typeface="Wingdings" pitchFamily="2" charset="2"/>
              </a:rPr>
              <a:t>Encourage fieldwork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>
                <a:sym typeface="Wingdings" pitchFamily="2" charset="2"/>
              </a:rPr>
              <a:t>Produce original WM textbooks</a:t>
            </a:r>
            <a:endParaRPr lang="en-GB" smtClean="0"/>
          </a:p>
          <a:p>
            <a:pPr marL="514350" indent="-514350">
              <a:buFont typeface="+mj-lt"/>
              <a:buAutoNum type="arabicPeriod"/>
            </a:pPr>
            <a:r>
              <a:rPr lang="en-GB" b="1" smtClean="0"/>
              <a:t>Numbers of students </a:t>
            </a:r>
            <a:r>
              <a:rPr lang="en-GB" b="1" smtClean="0">
                <a:sym typeface="Wingdings" pitchFamily="2" charset="2"/>
              </a:rPr>
              <a:t> </a:t>
            </a:r>
            <a:endParaRPr lang="en-GB" b="1" smtClean="0"/>
          </a:p>
          <a:p>
            <a:pPr marL="914400" lvl="1" indent="-514350">
              <a:buFont typeface="+mj-lt"/>
              <a:buAutoNum type="arabicPeriod"/>
            </a:pPr>
            <a:r>
              <a:rPr lang="en-GB" smtClean="0">
                <a:sym typeface="Wingdings" pitchFamily="2" charset="2"/>
              </a:rPr>
              <a:t>Emphasise beneficial student-tutor ratio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/>
              <a:t>Emphasise unique content of WM modules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smtClean="0"/>
              <a:t>Language ability </a:t>
            </a:r>
            <a:r>
              <a:rPr lang="en-GB" b="1" smtClean="0">
                <a:sym typeface="Wingdings" pitchFamily="2" charset="2"/>
              </a:rPr>
              <a:t> </a:t>
            </a:r>
            <a:endParaRPr lang="en-GB" b="1" smtClean="0"/>
          </a:p>
          <a:p>
            <a:pPr marL="914400" lvl="1" indent="-514350">
              <a:buFont typeface="+mj-lt"/>
              <a:buAutoNum type="arabicPeriod"/>
            </a:pPr>
            <a:r>
              <a:rPr lang="en-GB" smtClean="0">
                <a:sym typeface="Wingdings" pitchFamily="2" charset="2"/>
              </a:rPr>
              <a:t>CCC-funded terminology expert at Bangor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>
                <a:sym typeface="Wingdings" pitchFamily="2" charset="2"/>
              </a:rPr>
              <a:t>Make module bilingual, e.g. CS by tutor, use of translanguaging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mtClean="0">
                <a:sym typeface="Wingdings" pitchFamily="2" charset="2"/>
              </a:rPr>
              <a:t>Allow students to submit work in English (Bangor’s bilingual policy)</a:t>
            </a:r>
            <a:endParaRPr lang="en-GB" smtClean="0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mtClean="0"/>
              <a:t>Identifying common cultural tropes allows us to produce unique and attractive modules</a:t>
            </a:r>
          </a:p>
          <a:p>
            <a:r>
              <a:rPr lang="en-GB" smtClean="0"/>
              <a:t>Present challenges include: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Increasing WM module take-up rate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Increasing general awareness of WM provision</a:t>
            </a:r>
          </a:p>
          <a:p>
            <a:pPr marL="571500" indent="-514350"/>
            <a:r>
              <a:rPr lang="en-GB" smtClean="0">
                <a:sym typeface="Wingdings" pitchFamily="2" charset="2"/>
              </a:rPr>
              <a:t> Finding new ways of making WM linguistics interesting, attractive and useful</a:t>
            </a:r>
          </a:p>
          <a:p>
            <a:pPr marL="571500" indent="-514350"/>
            <a:r>
              <a:rPr lang="en-GB" smtClean="0">
                <a:sym typeface="Wingdings" pitchFamily="2" charset="2"/>
              </a:rPr>
              <a:t>Any suggestions you might have would be greatly welcomed!</a:t>
            </a:r>
            <a:endParaRPr lang="en-GB" smtClean="0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40560"/>
          </a:xfrm>
        </p:spPr>
        <p:txBody>
          <a:bodyPr>
            <a:normAutofit fontScale="77500" lnSpcReduction="20000"/>
          </a:bodyPr>
          <a:lstStyle/>
          <a:p>
            <a:r>
              <a:rPr lang="en-GB" smtClean="0"/>
              <a:t>Davies, P. 2010. </a:t>
            </a:r>
            <a:r>
              <a:rPr lang="en-GB" i="1" smtClean="0"/>
              <a:t>Identifying word-order convergence in the speech of Welsh-English bilinguals</a:t>
            </a:r>
            <a:r>
              <a:rPr lang="en-GB" smtClean="0"/>
              <a:t>. Bangor University PhD thesis.</a:t>
            </a:r>
          </a:p>
          <a:p>
            <a:r>
              <a:rPr lang="en-GB" smtClean="0"/>
              <a:t>Jones, R. O. 1993. “The sociolinguistics of Welsh” in </a:t>
            </a:r>
            <a:r>
              <a:rPr lang="en-GB" i="1" smtClean="0"/>
              <a:t>The Celtic Languages</a:t>
            </a:r>
            <a:r>
              <a:rPr lang="en-GB" smtClean="0"/>
              <a:t>, M. Ball with J. Fife (eds.), 536–605. London: Routledge.</a:t>
            </a:r>
          </a:p>
          <a:p>
            <a:r>
              <a:rPr lang="en-GB" smtClean="0"/>
              <a:t>Lewis, G. 2008. “Current challenges in bilingual education in Wales.” AILA Review, 21, 69–86. </a:t>
            </a:r>
          </a:p>
          <a:p>
            <a:r>
              <a:rPr lang="en-GB" smtClean="0"/>
              <a:t>Thomas, A.R. 1973. </a:t>
            </a:r>
            <a:r>
              <a:rPr lang="en-GB" i="1" smtClean="0"/>
              <a:t>The linguistic geography of Wales</a:t>
            </a:r>
            <a:r>
              <a:rPr lang="en-GB" smtClean="0"/>
              <a:t>. Cardiff: University of Wales Press.</a:t>
            </a:r>
          </a:p>
          <a:p>
            <a:r>
              <a:rPr lang="en-GB" smtClean="0"/>
              <a:t>Thomas, A.R. et al. 2000. </a:t>
            </a:r>
            <a:r>
              <a:rPr lang="en-GB" i="1" smtClean="0"/>
              <a:t>The Welsh dialect survey</a:t>
            </a:r>
            <a:r>
              <a:rPr lang="en-GB" smtClean="0"/>
              <a:t>. Cardiff: University of Wales Press.</a:t>
            </a:r>
          </a:p>
          <a:p>
            <a:r>
              <a:rPr lang="en-GB" smtClean="0"/>
              <a:t>Watkins, T. A. 1993. “Welsh” in </a:t>
            </a:r>
            <a:r>
              <a:rPr lang="en-GB" i="1" smtClean="0"/>
              <a:t>The Celtic Languages</a:t>
            </a:r>
            <a:r>
              <a:rPr lang="en-GB" smtClean="0"/>
              <a:t>, M. Ball with J. Fife (eds.), 289–348. London: Routledge. 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02624" cy="2569840"/>
          </a:xfrm>
        </p:spPr>
        <p:txBody>
          <a:bodyPr/>
          <a:lstStyle/>
          <a:p>
            <a:pPr eaLnBrk="1" hangingPunct="1"/>
            <a:r>
              <a:rPr lang="en-GB" smtClean="0"/>
              <a:t>Diolch yn fawr / </a:t>
            </a:r>
            <a:br>
              <a:rPr lang="en-GB" smtClean="0"/>
            </a:br>
            <a:r>
              <a:rPr lang="en-GB" smtClean="0"/>
              <a:t>Thank you very much</a:t>
            </a:r>
            <a:endParaRPr lang="en-GB" sz="3600" i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5561013"/>
            <a:ext cx="4391025" cy="12969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>
                <a:solidFill>
                  <a:schemeClr val="tx2"/>
                </a:solidFill>
              </a:rPr>
              <a:t>Dr. </a:t>
            </a:r>
            <a:r>
              <a:rPr lang="en-GB" sz="2400" smtClean="0">
                <a:solidFill>
                  <a:schemeClr val="tx2"/>
                </a:solidFill>
              </a:rPr>
              <a:t>Peredur </a:t>
            </a:r>
            <a:r>
              <a:rPr lang="en-GB" sz="2400" dirty="0" smtClean="0">
                <a:solidFill>
                  <a:schemeClr val="tx2"/>
                </a:solidFill>
              </a:rPr>
              <a:t>Davies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solidFill>
                  <a:schemeClr val="tx2"/>
                </a:solidFill>
              </a:rPr>
              <a:t>p.davies@bangor.ac.uk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>
                <a:solidFill>
                  <a:schemeClr val="tx2"/>
                </a:solidFill>
              </a:rPr>
              <a:t>Bangor University </a:t>
            </a:r>
            <a:fld id="{87490B65-DF12-4CF3-AC0F-07869209D7FF}" type="datetime1">
              <a:rPr lang="en-GB" sz="2400" smtClean="0">
                <a:solidFill>
                  <a:schemeClr val="tx2"/>
                </a:solidFill>
              </a:rPr>
              <a:pPr eaLnBrk="1" hangingPunct="1">
                <a:lnSpc>
                  <a:spcPct val="80000"/>
                </a:lnSpc>
              </a:pPr>
              <a:t>12/07/2011</a:t>
            </a:fld>
            <a:endParaRPr lang="en-GB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Outline</a:t>
            </a:r>
            <a:endParaRPr lang="en-GB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Welsh language situation up to today</a:t>
            </a:r>
          </a:p>
          <a:p>
            <a:pPr eaLnBrk="1" hangingPunct="1"/>
            <a:r>
              <a:rPr lang="en-GB" smtClean="0"/>
              <a:t>Welsh-medium linguistics at Bangor</a:t>
            </a:r>
          </a:p>
          <a:p>
            <a:pPr eaLnBrk="1" hangingPunct="1"/>
            <a:r>
              <a:rPr lang="en-GB" smtClean="0"/>
              <a:t>Module example</a:t>
            </a:r>
          </a:p>
          <a:p>
            <a:pPr eaLnBrk="1" hangingPunct="1"/>
            <a:r>
              <a:rPr lang="en-GB" smtClean="0"/>
              <a:t>Exercises example</a:t>
            </a:r>
          </a:p>
          <a:p>
            <a:pPr eaLnBrk="1" hangingPunct="1"/>
            <a:r>
              <a:rPr lang="en-GB" smtClean="0"/>
              <a:t>Challenges faced in WM education</a:t>
            </a:r>
          </a:p>
          <a:p>
            <a:pPr eaLnBrk="1" hangingPunct="1"/>
            <a:r>
              <a:rPr lang="en-GB" smtClean="0"/>
              <a:t>Some ways to combat these issues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Welsh language </a:t>
            </a:r>
            <a:r>
              <a:rPr lang="en-GB" sz="2000" smtClean="0"/>
              <a:t>(Watkins 1993, Jones 1993)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30725"/>
          </a:xfrm>
        </p:spPr>
        <p:txBody>
          <a:bodyPr>
            <a:normAutofit fontScale="92500"/>
          </a:bodyPr>
          <a:lstStyle/>
          <a:p>
            <a:r>
              <a:rPr lang="en-GB" smtClean="0"/>
              <a:t>Celtic language, spoken in Britain for &gt;1500 years</a:t>
            </a:r>
          </a:p>
          <a:p>
            <a:r>
              <a:rPr lang="en-GB" smtClean="0"/>
              <a:t>Flourished in its first millennium, but downturn in later centuries, e.g.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16</a:t>
            </a:r>
            <a:r>
              <a:rPr lang="en-GB" baseline="30000" smtClean="0"/>
              <a:t>th</a:t>
            </a:r>
            <a:r>
              <a:rPr lang="en-GB" smtClean="0"/>
              <a:t> century Acts of Union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Non-Welsh migrants into Wales’s industry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English more socially attractive/administratively encouraged</a:t>
            </a:r>
          </a:p>
          <a:p>
            <a:r>
              <a:rPr lang="en-GB" smtClean="0"/>
              <a:t>Reduction in Welsh monolinguals in 20</a:t>
            </a:r>
            <a:r>
              <a:rPr lang="en-GB" baseline="30000" smtClean="0"/>
              <a:t>th</a:t>
            </a:r>
            <a:r>
              <a:rPr lang="en-GB" smtClean="0"/>
              <a:t> C:</a:t>
            </a:r>
            <a:endParaRPr lang="en-GB" smtClean="0">
              <a:sym typeface="Wingdings" pitchFamily="2" charset="2"/>
            </a:endParaRPr>
          </a:p>
          <a:p>
            <a:pPr lvl="1"/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79712" y="5661248"/>
          <a:ext cx="4727848" cy="8282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63924"/>
                <a:gridCol w="236392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sz="2000" smtClean="0"/>
                        <a:t>1901</a:t>
                      </a:r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smtClean="0"/>
                        <a:t>1961</a:t>
                      </a:r>
                      <a:endParaRPr lang="en-GB" sz="200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2000" smtClean="0"/>
                        <a:t>14%</a:t>
                      </a:r>
                      <a:endParaRPr lang="en-GB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smtClean="0"/>
                        <a:t>0%</a:t>
                      </a:r>
                      <a:endParaRPr lang="en-GB" sz="20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status of Welsh </a:t>
            </a:r>
            <a:r>
              <a:rPr lang="en-GB" sz="2000" smtClean="0"/>
              <a:t>(Davies 2010)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70000" lnSpcReduction="20000"/>
          </a:bodyPr>
          <a:lstStyle/>
          <a:p>
            <a:r>
              <a:rPr lang="en-GB" sz="3400" smtClean="0"/>
              <a:t>Reduction in speakers </a:t>
            </a:r>
            <a:r>
              <a:rPr lang="en-GB" sz="3400" u="sng" smtClean="0"/>
              <a:t>reversed</a:t>
            </a:r>
            <a:r>
              <a:rPr lang="en-GB" sz="3400" smtClean="0"/>
              <a:t> in 2001: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z="3400" smtClean="0"/>
              <a:t>Decrease in monolingualism co-occurs with increase in Welsh-English bilingualism: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z="3400" smtClean="0"/>
              <a:t>Increase in Welsh language maintenance since 1960s</a:t>
            </a:r>
            <a:r>
              <a:rPr lang="en-GB" sz="3400" smtClean="0">
                <a:sym typeface="Wingdings" pitchFamily="2" charset="2"/>
              </a:rPr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100" smtClean="0">
                <a:sym typeface="Wingdings" pitchFamily="2" charset="2"/>
              </a:rPr>
              <a:t>Welsh in public &amp; private sector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100" smtClean="0">
                <a:sym typeface="Wingdings" pitchFamily="2" charset="2"/>
              </a:rPr>
              <a:t>Welsh in media (e.g. S4C, Radio Cymru, online)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100" smtClean="0">
                <a:sym typeface="Wingdings" pitchFamily="2" charset="2"/>
              </a:rPr>
              <a:t>Welsh in education</a:t>
            </a:r>
            <a:endParaRPr lang="en-GB" sz="3100" smtClean="0"/>
          </a:p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1640" y="2060848"/>
          <a:ext cx="4968552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4"/>
                <a:gridCol w="1656184"/>
                <a:gridCol w="1656184"/>
              </a:tblGrid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1981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1991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2001</a:t>
                      </a:r>
                      <a:endParaRPr lang="en-GB" sz="1800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503,500 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508,098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582,368</a:t>
                      </a:r>
                      <a:endParaRPr lang="en-GB" sz="1800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19.0%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18.7%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20.8%</a:t>
                      </a:r>
                      <a:endParaRPr lang="en-GB" sz="18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15616" y="4005064"/>
          <a:ext cx="5735960" cy="73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67980"/>
                <a:gridCol w="286798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1901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2001</a:t>
                      </a:r>
                      <a:endParaRPr lang="en-GB" sz="18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69.8%</a:t>
                      </a:r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smtClean="0"/>
                        <a:t>100%</a:t>
                      </a:r>
                      <a:endParaRPr lang="en-GB" sz="1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eft Arrow Callout 6"/>
          <p:cNvSpPr/>
          <p:nvPr/>
        </p:nvSpPr>
        <p:spPr>
          <a:xfrm>
            <a:off x="6444208" y="1988840"/>
            <a:ext cx="2340768" cy="122413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4844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smtClean="0">
                <a:solidFill>
                  <a:schemeClr val="tx1"/>
                </a:solidFill>
              </a:rPr>
              <a:t>Highest increase in 10-15 year-olds</a:t>
            </a:r>
            <a:endParaRPr lang="en-GB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Welsh in education </a:t>
            </a:r>
            <a:r>
              <a:rPr lang="en-GB" sz="2000" smtClean="0"/>
              <a:t>(Lewis 2008)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First WM state primary schools set up in 1947; secondary schools in 1956</a:t>
            </a:r>
          </a:p>
          <a:p>
            <a:r>
              <a:rPr lang="en-GB" smtClean="0">
                <a:sym typeface="Wingdings" pitchFamily="2" charset="2"/>
              </a:rPr>
              <a:t> Today: 20.3% of primary schools teach mainly through Welsh; 15.3% assessed through Welsh at KS3 </a:t>
            </a:r>
            <a:r>
              <a:rPr lang="en-GB" sz="2000" smtClean="0">
                <a:sym typeface="Wingdings" pitchFamily="2" charset="2"/>
              </a:rPr>
              <a:t>(2007 stats)</a:t>
            </a:r>
            <a:endParaRPr lang="en-GB" smtClean="0"/>
          </a:p>
          <a:p>
            <a:r>
              <a:rPr lang="en-GB" smtClean="0"/>
              <a:t>Welsh compulsory (as native language or second language) until GCSE</a:t>
            </a:r>
          </a:p>
          <a:p>
            <a:r>
              <a:rPr lang="en-GB" smtClean="0"/>
              <a:t>Pupils generally taught together in primary but streamed into L1 vs. L2 in secondary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Welsh in higher education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530725"/>
          </a:xfrm>
        </p:spPr>
        <p:txBody>
          <a:bodyPr/>
          <a:lstStyle/>
          <a:p>
            <a:r>
              <a:rPr lang="en-GB" smtClean="0"/>
              <a:t>Historically, only in (some) Welsh lit/lang departments</a:t>
            </a:r>
          </a:p>
          <a:p>
            <a:r>
              <a:rPr lang="en-GB" smtClean="0"/>
              <a:t>2011: Coleg Cymraeg Cenedlaethol:</a:t>
            </a:r>
          </a:p>
          <a:p>
            <a:pPr lvl="1"/>
            <a:r>
              <a:rPr lang="en-GB" smtClean="0"/>
              <a:t>“[Their] main aim is to increase, develop and broaden the range of Welsh medium study opportunities at universities in Wales” 							</a:t>
            </a:r>
            <a:r>
              <a:rPr lang="en-GB" sz="2000" smtClean="0"/>
              <a:t>(colegcymraeg.ac.uk)</a:t>
            </a:r>
            <a:endParaRPr lang="en-GB" smtClean="0"/>
          </a:p>
          <a:p>
            <a:pPr lvl="1"/>
            <a:r>
              <a:rPr lang="en-GB" smtClean="0"/>
              <a:t>WM undergraduate &amp; postgraduate funding</a:t>
            </a:r>
          </a:p>
          <a:p>
            <a:pPr lvl="1"/>
            <a:r>
              <a:rPr lang="en-GB" smtClean="0"/>
              <a:t>WM fellowship and lectureship funding</a:t>
            </a:r>
          </a:p>
          <a:p>
            <a:pPr lvl="1"/>
            <a:r>
              <a:rPr lang="en-GB" smtClean="0"/>
              <a:t>Across all Welsh universities, incl. Bangor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Linguistics at Bangor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/>
          </a:bodyPr>
          <a:lstStyle/>
          <a:p>
            <a:r>
              <a:rPr lang="en-GB" smtClean="0"/>
              <a:t>WM Teaching Fellow (me) employed since 2009; hope for long-term provision</a:t>
            </a:r>
          </a:p>
          <a:p>
            <a:r>
              <a:rPr lang="en-GB" smtClean="0"/>
              <a:t>Only university to offer linguistics undergraduate modules through Welsh</a:t>
            </a:r>
          </a:p>
          <a:p>
            <a:r>
              <a:rPr lang="en-GB" smtClean="0"/>
              <a:t>Students can take WM modules if they can understand spoken Welsh; modules optional as replacement for EM modules</a:t>
            </a:r>
          </a:p>
          <a:p>
            <a:r>
              <a:rPr lang="en-GB" smtClean="0"/>
              <a:t>WM = only 5 modules out of ~18 students take during a BU degree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Overview of WM provision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r>
              <a:rPr lang="en-GB" smtClean="0"/>
              <a:t>1</a:t>
            </a:r>
            <a:r>
              <a:rPr lang="en-GB" baseline="30000" smtClean="0"/>
              <a:t>st</a:t>
            </a:r>
            <a:r>
              <a:rPr lang="en-GB" smtClean="0"/>
              <a:t> year:</a:t>
            </a:r>
          </a:p>
          <a:p>
            <a:pPr lvl="1"/>
            <a:r>
              <a:rPr lang="en-GB" i="1" smtClean="0"/>
              <a:t>Y Gymraeg a chymdeithas </a:t>
            </a:r>
            <a:r>
              <a:rPr lang="en-GB" smtClean="0"/>
              <a:t>[Welsh and society]</a:t>
            </a:r>
          </a:p>
          <a:p>
            <a:pPr lvl="1"/>
            <a:r>
              <a:rPr lang="en-GB" i="1" smtClean="0"/>
              <a:t>Disgrifio’r Gymraeg </a:t>
            </a:r>
            <a:r>
              <a:rPr lang="en-GB" smtClean="0"/>
              <a:t>[Describing Welsh]</a:t>
            </a:r>
          </a:p>
          <a:p>
            <a:r>
              <a:rPr lang="en-GB" smtClean="0"/>
              <a:t>2</a:t>
            </a:r>
            <a:r>
              <a:rPr lang="en-GB" baseline="30000" smtClean="0"/>
              <a:t>nd</a:t>
            </a:r>
            <a:r>
              <a:rPr lang="en-GB" smtClean="0"/>
              <a:t> year:</a:t>
            </a:r>
          </a:p>
          <a:p>
            <a:pPr lvl="1"/>
            <a:r>
              <a:rPr lang="en-GB" i="1" smtClean="0"/>
              <a:t>Ieithyddiaeth Gymraeg </a:t>
            </a:r>
            <a:r>
              <a:rPr lang="en-GB" smtClean="0"/>
              <a:t>[Welsh linguistics]</a:t>
            </a:r>
          </a:p>
          <a:p>
            <a:r>
              <a:rPr lang="en-GB" smtClean="0"/>
              <a:t>3</a:t>
            </a:r>
            <a:r>
              <a:rPr lang="en-GB" baseline="30000" smtClean="0"/>
              <a:t>rd</a:t>
            </a:r>
            <a:r>
              <a:rPr lang="en-GB" smtClean="0"/>
              <a:t> year/MA:</a:t>
            </a:r>
          </a:p>
          <a:p>
            <a:pPr lvl="1"/>
            <a:r>
              <a:rPr lang="en-GB" i="1" smtClean="0"/>
              <a:t>Sosioieithyddiaeth Gymraeg</a:t>
            </a:r>
            <a:r>
              <a:rPr lang="en-GB" smtClean="0"/>
              <a:t> [Welsh sociolinguistics]</a:t>
            </a:r>
          </a:p>
          <a:p>
            <a:pPr lvl="1"/>
            <a:r>
              <a:rPr lang="en-GB" i="1" smtClean="0"/>
              <a:t>Agweddau ar ddwyieithrwydd </a:t>
            </a:r>
            <a:r>
              <a:rPr lang="en-GB" smtClean="0"/>
              <a:t>[Aspects of bilingualism]</a:t>
            </a:r>
          </a:p>
        </p:txBody>
      </p:sp>
      <p:sp>
        <p:nvSpPr>
          <p:cNvPr id="4" name="Curved Left Arrow 3"/>
          <p:cNvSpPr/>
          <p:nvPr/>
        </p:nvSpPr>
        <p:spPr>
          <a:xfrm flipH="1">
            <a:off x="251520" y="2852936"/>
            <a:ext cx="792088" cy="1368152"/>
          </a:xfrm>
          <a:prstGeom prst="curvedLeftArrow">
            <a:avLst/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43808" y="548680"/>
            <a:ext cx="2592288" cy="12241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smtClean="0">
                <a:solidFill>
                  <a:schemeClr val="accent4"/>
                </a:solidFill>
              </a:rPr>
              <a:t>cf. EM module </a:t>
            </a:r>
            <a:r>
              <a:rPr lang="en-GB" sz="2400" i="1" smtClean="0">
                <a:solidFill>
                  <a:schemeClr val="accent4"/>
                </a:solidFill>
              </a:rPr>
              <a:t>Language and Society</a:t>
            </a:r>
            <a:endParaRPr lang="en-GB" sz="2400" i="1">
              <a:solidFill>
                <a:schemeClr val="accent4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851920" y="1700808"/>
            <a:ext cx="576064" cy="576064"/>
          </a:xfrm>
          <a:prstGeom prst="upArrow">
            <a:avLst/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5436096" y="2348880"/>
            <a:ext cx="2592288" cy="12241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smtClean="0">
                <a:solidFill>
                  <a:schemeClr val="accent4"/>
                </a:solidFill>
              </a:rPr>
              <a:t>cf. EM module </a:t>
            </a:r>
            <a:r>
              <a:rPr lang="en-GB" sz="2400" i="1" smtClean="0">
                <a:solidFill>
                  <a:schemeClr val="accent4"/>
                </a:solidFill>
              </a:rPr>
              <a:t>Describing Language</a:t>
            </a:r>
            <a:endParaRPr lang="en-GB" sz="2400" i="1">
              <a:solidFill>
                <a:schemeClr val="accent4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 rot="5400000">
            <a:off x="4716016" y="2204864"/>
            <a:ext cx="576064" cy="1440160"/>
          </a:xfrm>
          <a:prstGeom prst="upArrow">
            <a:avLst/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urved Left Arrow 10"/>
          <p:cNvSpPr/>
          <p:nvPr/>
        </p:nvSpPr>
        <p:spPr>
          <a:xfrm flipH="1">
            <a:off x="179512" y="3933056"/>
            <a:ext cx="792088" cy="1368152"/>
          </a:xfrm>
          <a:prstGeom prst="curvedLeftArrow">
            <a:avLst/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8316416" y="2420888"/>
            <a:ext cx="576064" cy="3096344"/>
          </a:xfrm>
          <a:prstGeom prst="curvedLeftArrow">
            <a:avLst>
              <a:gd name="adj1" fmla="val 25000"/>
              <a:gd name="adj2" fmla="val 52581"/>
              <a:gd name="adj3" fmla="val 32681"/>
            </a:avLst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76056" y="4005064"/>
            <a:ext cx="3816424" cy="122413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smtClean="0">
                <a:solidFill>
                  <a:schemeClr val="accent4"/>
                </a:solidFill>
              </a:rPr>
              <a:t>Lectures together, seminars separately</a:t>
            </a:r>
            <a:endParaRPr lang="en-GB" sz="2400">
              <a:solidFill>
                <a:schemeClr val="accent4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8316416" y="2420888"/>
            <a:ext cx="576064" cy="3960440"/>
          </a:xfrm>
          <a:prstGeom prst="curvedLeftArrow">
            <a:avLst>
              <a:gd name="adj1" fmla="val 25000"/>
              <a:gd name="adj2" fmla="val 52581"/>
              <a:gd name="adj3" fmla="val 32681"/>
            </a:avLst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urved Left Arrow 13"/>
          <p:cNvSpPr/>
          <p:nvPr/>
        </p:nvSpPr>
        <p:spPr>
          <a:xfrm>
            <a:off x="7596336" y="4005064"/>
            <a:ext cx="576064" cy="2376264"/>
          </a:xfrm>
          <a:prstGeom prst="curvedLeftArrow">
            <a:avLst/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 rot="5400000">
            <a:off x="3995936" y="3573016"/>
            <a:ext cx="576064" cy="2016224"/>
          </a:xfrm>
          <a:prstGeom prst="upArrow">
            <a:avLst/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urved Left Arrow 14"/>
          <p:cNvSpPr/>
          <p:nvPr/>
        </p:nvSpPr>
        <p:spPr>
          <a:xfrm>
            <a:off x="7596336" y="4005064"/>
            <a:ext cx="576064" cy="1512168"/>
          </a:xfrm>
          <a:prstGeom prst="curvedLeftArrow">
            <a:avLst/>
          </a:prstGeom>
          <a:solidFill>
            <a:srgbClr val="7030A0"/>
          </a:solidFill>
          <a:ln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5" grpId="0" animBg="1"/>
      <p:bldP spid="5" grpId="1" animBg="1"/>
      <p:bldP spid="8" grpId="0" animBg="1"/>
      <p:bldP spid="8" grpId="1" animBg="1"/>
      <p:bldP spid="7" grpId="0" animBg="1"/>
      <p:bldP spid="7" grpId="1" animBg="1"/>
      <p:bldP spid="11" grpId="0" animBg="1"/>
      <p:bldP spid="12" grpId="0" animBg="1"/>
      <p:bldP spid="9" grpId="0" animBg="1"/>
      <p:bldP spid="9" grpId="1" animBg="1"/>
      <p:bldP spid="13" grpId="0" animBg="1"/>
      <p:bldP spid="14" grpId="0" animBg="1"/>
      <p:bldP spid="10" grpId="0" animBg="1"/>
      <p:bldP spid="10" grpId="1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Rationale for WM provision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i.e. What are Welsh speakers interested in?</a:t>
            </a:r>
          </a:p>
          <a:p>
            <a:r>
              <a:rPr lang="en-GB" smtClean="0">
                <a:sym typeface="Wingdings" pitchFamily="2" charset="2"/>
              </a:rPr>
              <a:t> Based on ‘hot topics’ in Welsh psyche: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History, dialects, standard vs. nonstandard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mtClean="0"/>
              <a:t>Language (= English) contact, maintenance, the future of Welsh</a:t>
            </a:r>
          </a:p>
          <a:p>
            <a:r>
              <a:rPr lang="en-GB" smtClean="0"/>
              <a:t>Important to distinguish WM provision from EM provision—modules not just “WM versions” of existing modules</a:t>
            </a:r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ecture template PD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 PD</Template>
  <TotalTime>261</TotalTime>
  <Words>1033</Words>
  <Application>Microsoft Office PowerPoint</Application>
  <PresentationFormat>On-screen Show (4:3)</PresentationFormat>
  <Paragraphs>174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Lecture template PD</vt:lpstr>
      <vt:lpstr>Welsh-medium linguistics: Approaches and challenges </vt:lpstr>
      <vt:lpstr>Outline</vt:lpstr>
      <vt:lpstr>The Welsh language (Watkins 1993, Jones 1993)</vt:lpstr>
      <vt:lpstr>Current status of Welsh (Davies 2010)</vt:lpstr>
      <vt:lpstr>Welsh in education (Lewis 2008)</vt:lpstr>
      <vt:lpstr>Welsh in higher education</vt:lpstr>
      <vt:lpstr>Linguistics at Bangor</vt:lpstr>
      <vt:lpstr>Overview of WM provision</vt:lpstr>
      <vt:lpstr>Rationale for WM provision</vt:lpstr>
      <vt:lpstr>Module example</vt:lpstr>
      <vt:lpstr>What this module allows students to do</vt:lpstr>
      <vt:lpstr>Resources  In-class exercises</vt:lpstr>
      <vt:lpstr>Challenges in WM linguistic teaching</vt:lpstr>
      <vt:lpstr>Solutions?</vt:lpstr>
      <vt:lpstr>Conclusion</vt:lpstr>
      <vt:lpstr>References</vt:lpstr>
      <vt:lpstr>Diolch yn fawr /  Thank you very much</vt:lpstr>
    </vt:vector>
  </TitlesOfParts>
  <Company>Prifysgol Bangor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Welsh-medium linguistics: approaches and challenges </dc:title>
  <dc:creator>elsa14</dc:creator>
  <cp:lastModifiedBy>Davies</cp:lastModifiedBy>
  <cp:revision>37</cp:revision>
  <dcterms:created xsi:type="dcterms:W3CDTF">2011-06-01T15:30:50Z</dcterms:created>
  <dcterms:modified xsi:type="dcterms:W3CDTF">2011-07-12T10:07:42Z</dcterms:modified>
</cp:coreProperties>
</file>